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5"/>
  </p:notesMasterIdLst>
  <p:sldIdLst>
    <p:sldId id="256" r:id="rId2"/>
    <p:sldId id="460" r:id="rId3"/>
    <p:sldId id="577" r:id="rId4"/>
    <p:sldId id="495" r:id="rId5"/>
    <p:sldId id="465" r:id="rId6"/>
    <p:sldId id="531" r:id="rId7"/>
    <p:sldId id="467" r:id="rId8"/>
    <p:sldId id="483" r:id="rId9"/>
    <p:sldId id="484" r:id="rId10"/>
    <p:sldId id="470" r:id="rId11"/>
    <p:sldId id="472" r:id="rId12"/>
    <p:sldId id="586" r:id="rId13"/>
    <p:sldId id="587" r:id="rId14"/>
    <p:sldId id="592" r:id="rId15"/>
    <p:sldId id="591" r:id="rId16"/>
    <p:sldId id="496" r:id="rId17"/>
    <p:sldId id="459" r:id="rId18"/>
    <p:sldId id="497" r:id="rId19"/>
    <p:sldId id="508" r:id="rId20"/>
    <p:sldId id="509" r:id="rId21"/>
    <p:sldId id="510" r:id="rId22"/>
    <p:sldId id="511" r:id="rId23"/>
    <p:sldId id="513" r:id="rId24"/>
    <p:sldId id="517" r:id="rId25"/>
    <p:sldId id="512" r:id="rId26"/>
    <p:sldId id="515" r:id="rId27"/>
    <p:sldId id="516" r:id="rId28"/>
    <p:sldId id="514" r:id="rId29"/>
    <p:sldId id="518" r:id="rId30"/>
    <p:sldId id="519" r:id="rId31"/>
    <p:sldId id="522" r:id="rId32"/>
    <p:sldId id="520" r:id="rId33"/>
    <p:sldId id="503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5709C55F-86B5-9446-ADFB-FFDAAF414CDB}">
          <p14:sldIdLst>
            <p14:sldId id="256"/>
            <p14:sldId id="460"/>
            <p14:sldId id="577"/>
          </p14:sldIdLst>
        </p14:section>
        <p14:section name="Inheritance" id="{4E88DAE6-CBF9-A34E-BD0E-063E528DF21E}">
          <p14:sldIdLst>
            <p14:sldId id="495"/>
            <p14:sldId id="465"/>
            <p14:sldId id="531"/>
            <p14:sldId id="467"/>
            <p14:sldId id="483"/>
            <p14:sldId id="484"/>
            <p14:sldId id="470"/>
            <p14:sldId id="472"/>
            <p14:sldId id="586"/>
            <p14:sldId id="587"/>
            <p14:sldId id="592"/>
            <p14:sldId id="591"/>
          </p14:sldIdLst>
        </p14:section>
        <p14:section name="Aquarium" id="{F885A41D-FA39-3940-9CF5-BD5489D0710E}">
          <p14:sldIdLst>
            <p14:sldId id="496"/>
            <p14:sldId id="459"/>
          </p14:sldIdLst>
        </p14:section>
        <p14:section name="BiasBars" id="{91D7ECAD-E6E2-3D44-AEAE-CAF0758BA6BE}">
          <p14:sldIdLst>
            <p14:sldId id="497"/>
            <p14:sldId id="508"/>
            <p14:sldId id="509"/>
            <p14:sldId id="510"/>
            <p14:sldId id="511"/>
            <p14:sldId id="513"/>
            <p14:sldId id="517"/>
            <p14:sldId id="512"/>
            <p14:sldId id="515"/>
            <p14:sldId id="516"/>
            <p14:sldId id="514"/>
            <p14:sldId id="518"/>
            <p14:sldId id="519"/>
            <p14:sldId id="522"/>
            <p14:sldId id="520"/>
          </p14:sldIdLst>
        </p14:section>
        <p14:section name="Recap" id="{C774D19C-38E6-0046-B0BB-7137666FFCC7}">
          <p14:sldIdLst>
            <p14:sldId id="5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  <a:srgbClr val="B76C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566"/>
    <p:restoredTop sz="90379"/>
  </p:normalViewPr>
  <p:slideViewPr>
    <p:cSldViewPr snapToGrid="0" snapToObjects="1">
      <p:cViewPr varScale="1">
        <p:scale>
          <a:sx n="92" d="100"/>
          <a:sy n="92" d="100"/>
        </p:scale>
        <p:origin x="19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EA64F-48CA-6044-9303-A15754386620}" type="datetimeFigureOut">
              <a:rPr lang="en-US" smtClean="0"/>
              <a:t>8/6/18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C7AC7-6EB8-0444-B537-C59A44D4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59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Going to focus on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734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36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say </a:t>
            </a:r>
            <a:r>
              <a:rPr lang="en-US" dirty="0" err="1"/>
              <a:t>canvas.getElementAt</a:t>
            </a:r>
            <a:r>
              <a:rPr lang="en-US" dirty="0"/>
              <a:t>,</a:t>
            </a:r>
            <a:r>
              <a:rPr lang="en-US" baseline="0" dirty="0"/>
              <a:t> but we want to decompose all our graphics code out into the </a:t>
            </a:r>
            <a:r>
              <a:rPr lang="en-US" baseline="0" dirty="0" err="1"/>
              <a:t>MyCanvas</a:t>
            </a:r>
            <a:r>
              <a:rPr lang="en-US" baseline="0" dirty="0"/>
              <a:t>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28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say </a:t>
            </a:r>
            <a:r>
              <a:rPr lang="en-US" dirty="0" err="1"/>
              <a:t>canvas.getElementAt</a:t>
            </a:r>
            <a:r>
              <a:rPr lang="en-US" dirty="0"/>
              <a:t>,</a:t>
            </a:r>
            <a:r>
              <a:rPr lang="en-US" baseline="0" dirty="0"/>
              <a:t> but we want to decompose all our graphics code out into the </a:t>
            </a:r>
            <a:r>
              <a:rPr lang="en-US" baseline="0" dirty="0" err="1"/>
              <a:t>MyCanvas</a:t>
            </a:r>
            <a:r>
              <a:rPr lang="en-US" baseline="0" dirty="0"/>
              <a:t>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11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97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 </a:t>
            </a:r>
            <a:r>
              <a:rPr lang="en-US" dirty="0" err="1"/>
              <a:t>Aquarium.java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50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26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r>
              <a:rPr lang="en-US" altLang="x-none" noProof="0"/>
              <a:t>Click to edit Master title style</a:t>
            </a:r>
            <a:endParaRPr lang="x-none" altLang="x-none" noProof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x-none" noProof="0"/>
              <a:t>Click to edit Master subtitle style</a:t>
            </a:r>
          </a:p>
        </p:txBody>
      </p:sp>
      <p:sp>
        <p:nvSpPr>
          <p:cNvPr id="18440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/>
              <a:t>This document is copyright (C) Stanford Computer Science and Marty Stepp, licensed under Creative Commons Attribution 2.5 License.  All rights reserved.</a:t>
            </a:r>
            <a:br>
              <a:rPr lang="en-US" altLang="x-none" sz="800"/>
            </a:br>
            <a:r>
              <a:rPr lang="en-US" altLang="x-none" sz="800"/>
              <a:t>Based on slides created by Keith Schwarz, Mehran Sahami, Eric Roberts, Stuart Reges, and others.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8229600" y="6356350"/>
            <a:ext cx="762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algn="r">
              <a:spcBef>
                <a:spcPts val="500"/>
              </a:spcBef>
            </a:pPr>
            <a:fld id="{08267DFD-02E1-ED47-A842-BD1D585199FF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 algn="r">
                <a:spcBef>
                  <a:spcPts val="500"/>
                </a:spcBef>
              </a:pPr>
              <a:t>‹#›</a:t>
            </a:fld>
            <a:endParaRPr lang="en-US" altLang="x-none" sz="1800">
              <a:latin typeface="Arial" charset="0"/>
            </a:endParaRPr>
          </a:p>
        </p:txBody>
      </p:sp>
      <p:sp>
        <p:nvSpPr>
          <p:cNvPr id="1039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Tahoma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3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9pPr>
    </p:titleStyle>
    <p:bodyStyle>
      <a:lvl1pPr marL="230188" indent="-230188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7013" algn="l" rtl="0" eaLnBrk="1" fontAlgn="base" hangingPunct="1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55663" indent="-169863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4625" algn="l" rtl="0" eaLnBrk="1" fontAlgn="base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7488" indent="-228600" algn="l" rtl="0" eaLnBrk="1" fontAlgn="base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 106A, Lecture 24</a:t>
            </a:r>
            <a:br>
              <a:rPr lang="en-US" dirty="0"/>
            </a:br>
            <a:r>
              <a:rPr lang="en-US"/>
              <a:t>GCanvas</a:t>
            </a:r>
            <a:r>
              <a:rPr lang="en-US" dirty="0"/>
              <a:t> and </a:t>
            </a:r>
            <a:r>
              <a:rPr lang="en-US" dirty="0" err="1"/>
              <a:t>BiasBars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1328928" y="51937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524000"/>
          </a:xfrm>
        </p:spPr>
        <p:txBody>
          <a:bodyPr/>
          <a:lstStyle/>
          <a:p>
            <a:endParaRPr lang="en-US" altLang="x-none" sz="1500" dirty="0"/>
          </a:p>
          <a:p>
            <a:r>
              <a:rPr lang="en-US" altLang="x-none" sz="1500" dirty="0"/>
              <a:t>suggested reading:</a:t>
            </a:r>
          </a:p>
          <a:p>
            <a:r>
              <a:rPr lang="en-US" altLang="x-none" sz="1500" i="1" dirty="0"/>
              <a:t>Java Ch. 10.5-10.6</a:t>
            </a:r>
          </a:p>
        </p:txBody>
      </p:sp>
    </p:spTree>
    <p:extLst>
      <p:ext uri="{BB962C8B-B14F-4D97-AF65-F5344CB8AC3E}">
        <p14:creationId xmlns:p14="http://schemas.microsoft.com/office/powerpoint/2010/main" val="1564357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Responding To User Inputs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respond to events from interactors, we must do the following: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Call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addActionListeners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/>
              <a:t> at the end of </a:t>
            </a:r>
            <a:r>
              <a:rPr lang="en-US" dirty="0" err="1"/>
              <a:t>init</a:t>
            </a:r>
            <a:r>
              <a:rPr lang="en-US" dirty="0"/>
              <a:t>, </a:t>
            </a:r>
            <a:r>
              <a:rPr lang="en-US" i="1" dirty="0"/>
              <a:t>once we are done adding buttons</a:t>
            </a:r>
            <a:r>
              <a:rPr lang="en-US" dirty="0"/>
              <a:t>. This tells Java to let us know if any of the previous buttons were clicked.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Implement the public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actionPerformed</a:t>
            </a:r>
            <a:r>
              <a:rPr lang="en-US" dirty="0"/>
              <a:t> method. This method is called whenever a button is clicked.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Call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addActionListener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(this)</a:t>
            </a:r>
            <a:r>
              <a:rPr lang="en-US" dirty="0"/>
              <a:t> and optionally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setActionCommand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(“some command”) </a:t>
            </a:r>
            <a:r>
              <a:rPr lang="en-US" dirty="0"/>
              <a:t>on </a:t>
            </a:r>
            <a:r>
              <a:rPr lang="en-US" dirty="0" err="1"/>
              <a:t>JTextFields</a:t>
            </a:r>
            <a:r>
              <a:rPr lang="en-US" dirty="0"/>
              <a:t> that should respond when ENTER is pressed.</a:t>
            </a:r>
          </a:p>
        </p:txBody>
      </p:sp>
    </p:spTree>
    <p:extLst>
      <p:ext uri="{BB962C8B-B14F-4D97-AF65-F5344CB8AC3E}">
        <p14:creationId xmlns:p14="http://schemas.microsoft.com/office/powerpoint/2010/main" val="220393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err="1"/>
              <a:t>ActionEvent</a:t>
            </a:r>
            <a:endParaRPr lang="en-US" altLang="x-none" dirty="0"/>
          </a:p>
        </p:txBody>
      </p:sp>
      <p:sp>
        <p:nvSpPr>
          <p:cNvPr id="1644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The </a:t>
            </a:r>
            <a:r>
              <a:rPr lang="en-US" altLang="x-none" b="1">
                <a:latin typeface="Consolas" charset="0"/>
              </a:rPr>
              <a:t>ActionEvent</a:t>
            </a:r>
            <a:r>
              <a:rPr lang="en-US" altLang="x-none"/>
              <a:t> parameter contains useful event information.</a:t>
            </a:r>
          </a:p>
          <a:p>
            <a:pPr lvl="1"/>
            <a:r>
              <a:rPr lang="en-US" altLang="x-none"/>
              <a:t>Use </a:t>
            </a:r>
            <a:r>
              <a:rPr lang="en-US" altLang="x-none">
                <a:latin typeface="Consolas" charset="0"/>
              </a:rPr>
              <a:t>getSource</a:t>
            </a:r>
            <a:r>
              <a:rPr lang="en-US" altLang="x-none"/>
              <a:t> or </a:t>
            </a:r>
            <a:r>
              <a:rPr lang="en-US" altLang="x-none">
                <a:latin typeface="Consolas" charset="0"/>
              </a:rPr>
              <a:t>getActionCommand</a:t>
            </a:r>
            <a:r>
              <a:rPr lang="en-US" altLang="x-none"/>
              <a:t> to figure out what button or component was interacted with.</a:t>
            </a:r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public void actionPerformed(ActionEvent event)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String command = </a:t>
            </a:r>
            <a:r>
              <a:rPr lang="en-US" altLang="x-none" sz="2000" b="1">
                <a:latin typeface="Consolas" charset="0"/>
              </a:rPr>
              <a:t>event.getActionCommand()</a:t>
            </a:r>
            <a:r>
              <a:rPr lang="en-US" altLang="x-none" sz="2000">
                <a:latin typeface="Consolas" charset="0"/>
              </a:rPr>
              <a:t>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if (command.equals("Save File"))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    </a:t>
            </a: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user clicked the Save File button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    ...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}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}</a:t>
            </a:r>
          </a:p>
        </p:txBody>
      </p:sp>
      <p:graphicFrame>
        <p:nvGraphicFramePr>
          <p:cNvPr id="1644573" name="Group 29"/>
          <p:cNvGraphicFramePr>
            <a:graphicFrameLocks noGrp="1"/>
          </p:cNvGraphicFramePr>
          <p:nvPr/>
        </p:nvGraphicFramePr>
        <p:xfrm>
          <a:off x="533400" y="2744788"/>
          <a:ext cx="8077200" cy="1371600"/>
        </p:xfrm>
        <a:graphic>
          <a:graphicData uri="http://schemas.openxmlformats.org/drawingml/2006/table">
            <a:tbl>
              <a:tblPr/>
              <a:tblGrid>
                <a:gridCol w="32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74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Method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Description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.getActionCommand()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a text description of the event</a:t>
                      </a:r>
                      <a:b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</a:b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(e.g., the text of the button clicked)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.getSource()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the interactor that generated the event</a:t>
                      </a:r>
                      <a:endParaRPr kumimoji="0" lang="en-US" altLang="x-none" sz="20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4188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</a:t>
            </a:r>
            <a:r>
              <a:rPr lang="en-US" dirty="0" err="1"/>
              <a:t>GCanvas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Graphics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// We have to make our own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GCanvas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now	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canvas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add(canvas);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Can’t do this anymore, because we are 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not using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GraphicsProgram’s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canvas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GObject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getElementAt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Do stuff with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obj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71076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</a:t>
            </a:r>
            <a:r>
              <a:rPr lang="en-US" dirty="0" err="1"/>
              <a:t>GCanvas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Graphics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// We have to make our own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GCanvas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now	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canvas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add(canvas);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Operate on this canvas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GObject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canvas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.getElementAt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Do stuff with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obj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75580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</a:t>
            </a:r>
            <a:r>
              <a:rPr lang="en-US" dirty="0" err="1"/>
              <a:t>GCanvas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Graphics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// We have to make our own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GCanvas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now	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canvas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add(canvas);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Operate on this canvas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canvas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.doStuffWithObj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Best: let canvas handle graphics!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0867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init</a:t>
            </a:r>
            <a:r>
              <a:rPr lang="en-US" dirty="0"/>
              <a:t>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init</a:t>
            </a:r>
            <a:r>
              <a:rPr lang="en-US" dirty="0"/>
              <a:t> is a special public method, like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run</a:t>
            </a:r>
            <a:r>
              <a:rPr lang="en-US" dirty="0"/>
              <a:t>, that is called when your program is being initialized.</a:t>
            </a:r>
          </a:p>
          <a:p>
            <a:r>
              <a:rPr lang="en-US" dirty="0"/>
              <a:t>Unlike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run</a:t>
            </a:r>
            <a:r>
              <a:rPr lang="en-US" dirty="0"/>
              <a:t>, however, it is called </a:t>
            </a:r>
            <a:r>
              <a:rPr lang="en-US" i="1" dirty="0"/>
              <a:t>before</a:t>
            </a:r>
            <a:r>
              <a:rPr lang="en-US" dirty="0"/>
              <a:t> your program launches, letting you do any initialization you need.</a:t>
            </a:r>
          </a:p>
          <a:p>
            <a:endParaRPr lang="en-US" sz="600" dirty="0"/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public 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GraphicsProgram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init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// executed </a:t>
            </a:r>
            <a:r>
              <a:rPr lang="en-US" b="1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before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program launches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}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// executed </a:t>
            </a:r>
            <a:r>
              <a:rPr lang="en-US" b="1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after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program launches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60663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Review: Interactors and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/>
              <a:t>Practice: Aquarium</a:t>
            </a:r>
          </a:p>
          <a:p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BiasBars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498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Aquarium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write a graphical program called </a:t>
            </a:r>
            <a:r>
              <a:rPr lang="en-US" b="1" dirty="0"/>
              <a:t>Aquarium</a:t>
            </a:r>
            <a:r>
              <a:rPr lang="en-US" dirty="0"/>
              <a:t> that simulates fish swimming around.</a:t>
            </a:r>
          </a:p>
          <a:p>
            <a:r>
              <a:rPr lang="en-US" dirty="0"/>
              <a:t>To decompose our code, we can make our own </a:t>
            </a:r>
            <a:r>
              <a:rPr lang="en-US" b="1" dirty="0" err="1"/>
              <a:t>GCanvas</a:t>
            </a:r>
            <a:r>
              <a:rPr lang="en-US" dirty="0"/>
              <a:t> subclass.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965" y="2563085"/>
            <a:ext cx="5982070" cy="41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845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Review: Interactors and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Practice: Aquarium</a:t>
            </a:r>
          </a:p>
          <a:p>
            <a:r>
              <a:rPr lang="en-US" sz="3600" dirty="0" err="1"/>
              <a:t>BiasBars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7908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4C9D91-3639-9E44-AE2D-1477EB441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71" y="1334664"/>
            <a:ext cx="7982857" cy="520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079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Interactors and </a:t>
            </a:r>
            <a:r>
              <a:rPr lang="en-US" sz="3600" dirty="0" err="1"/>
              <a:t>GCanvas</a:t>
            </a:r>
            <a:endParaRPr lang="en-US" sz="3600" dirty="0"/>
          </a:p>
          <a:p>
            <a:r>
              <a:rPr lang="en-US" sz="3600" dirty="0"/>
              <a:t>Practice: Aquarium</a:t>
            </a:r>
          </a:p>
          <a:p>
            <a:r>
              <a:rPr lang="en-US" sz="3600" dirty="0" err="1"/>
              <a:t>BiasBars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8047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/>
              <a:t>BiasBars.java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the interactors and overall program</a:t>
            </a:r>
          </a:p>
          <a:p>
            <a:r>
              <a:rPr lang="en-US" sz="2800" b="1" dirty="0" err="1"/>
              <a:t>BiasBarsEntry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information about a single descriptor and its frequencies for each gender</a:t>
            </a:r>
          </a:p>
          <a:p>
            <a:r>
              <a:rPr lang="en-US" sz="2800" b="1" dirty="0" err="1"/>
              <a:t>BiasBarsDatabase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keeps track of all entries and looks up info by descriptor</a:t>
            </a:r>
          </a:p>
          <a:p>
            <a:r>
              <a:rPr lang="en-US" sz="2800" b="1" dirty="0" err="1"/>
              <a:t>BiasBarsGraph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a </a:t>
            </a:r>
            <a:r>
              <a:rPr lang="en-US" sz="2800" dirty="0" err="1"/>
              <a:t>GCanvas</a:t>
            </a:r>
            <a:r>
              <a:rPr lang="en-US" sz="2800" dirty="0"/>
              <a:t> subclass that displays bar graphs for descriptors specified by the user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94320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9FE4FC-BF06-C944-8836-A21238C2408B}"/>
              </a:ext>
            </a:extLst>
          </p:cNvPr>
          <p:cNvSpPr txBox="1"/>
          <p:nvPr/>
        </p:nvSpPr>
        <p:spPr>
          <a:xfrm>
            <a:off x="457200" y="5185237"/>
            <a:ext cx="3990109" cy="120032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fair W 1018 1240 … M 3155 380 …</a:t>
            </a:r>
          </a:p>
          <a:p>
            <a:r>
              <a:rPr lang="en-US" dirty="0"/>
              <a:t>inevitable W 59 29 … M 170 14 … </a:t>
            </a:r>
          </a:p>
          <a:p>
            <a:r>
              <a:rPr lang="en-US" dirty="0"/>
              <a:t>different W 1318 1660 … M 3789 1012 … </a:t>
            </a:r>
          </a:p>
          <a:p>
            <a:r>
              <a:rPr lang="en-US" dirty="0"/>
              <a:t>...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EA6E8-2EC4-8143-A2A9-01CCA0E3F76B}"/>
              </a:ext>
            </a:extLst>
          </p:cNvPr>
          <p:cNvSpPr txBox="1"/>
          <p:nvPr/>
        </p:nvSpPr>
        <p:spPr>
          <a:xfrm>
            <a:off x="457200" y="4815905"/>
            <a:ext cx="2092036" cy="36933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gender-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data.txt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AE3182-294B-1047-B341-6A2B4BFC9CA3}"/>
              </a:ext>
            </a:extLst>
          </p:cNvPr>
          <p:cNvSpPr txBox="1"/>
          <p:nvPr/>
        </p:nvSpPr>
        <p:spPr>
          <a:xfrm>
            <a:off x="5694219" y="2969246"/>
            <a:ext cx="2549236" cy="341632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BiasBarsDataBase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dirty="0"/>
          </a:p>
          <a:p>
            <a:pPr algn="ctr"/>
            <a:r>
              <a:rPr lang="en-US" dirty="0"/>
              <a:t>Creates and manages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dirty="0" err="1"/>
              <a:t>s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C172E36-B88E-7D41-864A-E20AD0EA2271}"/>
              </a:ext>
            </a:extLst>
          </p:cNvPr>
          <p:cNvSpPr/>
          <p:nvPr/>
        </p:nvSpPr>
        <p:spPr>
          <a:xfrm>
            <a:off x="6016337" y="4278178"/>
            <a:ext cx="1905000" cy="4978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4A73283-E609-EE4F-9F49-2669970B408F}"/>
              </a:ext>
            </a:extLst>
          </p:cNvPr>
          <p:cNvSpPr/>
          <p:nvPr/>
        </p:nvSpPr>
        <p:spPr>
          <a:xfrm>
            <a:off x="6016337" y="4926351"/>
            <a:ext cx="1905000" cy="4978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D257A56-350E-CC42-B76D-72C207556D39}"/>
              </a:ext>
            </a:extLst>
          </p:cNvPr>
          <p:cNvSpPr/>
          <p:nvPr/>
        </p:nvSpPr>
        <p:spPr>
          <a:xfrm>
            <a:off x="6016337" y="5578388"/>
            <a:ext cx="1905000" cy="4978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F0C795-6A9F-5841-AA51-66678A26C899}"/>
              </a:ext>
            </a:extLst>
          </p:cNvPr>
          <p:cNvCxnSpPr/>
          <p:nvPr/>
        </p:nvCxnSpPr>
        <p:spPr>
          <a:xfrm flipV="1">
            <a:off x="3860224" y="4530436"/>
            <a:ext cx="2156113" cy="893805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A1BF533-EB30-E542-A6A9-F7CAC2B846C0}"/>
              </a:ext>
            </a:extLst>
          </p:cNvPr>
          <p:cNvCxnSpPr>
            <a:cxnSpLocks/>
          </p:cNvCxnSpPr>
          <p:nvPr/>
        </p:nvCxnSpPr>
        <p:spPr>
          <a:xfrm flipV="1">
            <a:off x="3860224" y="5185237"/>
            <a:ext cx="2156113" cy="491263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1514E7-7AE8-6A43-A44C-271021F3B05B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4229967" y="5827333"/>
            <a:ext cx="1786370" cy="42430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2897E75-0CDA-2D47-A789-8E075EA7FDE6}"/>
              </a:ext>
            </a:extLst>
          </p:cNvPr>
          <p:cNvSpPr txBox="1"/>
          <p:nvPr/>
        </p:nvSpPr>
        <p:spPr>
          <a:xfrm>
            <a:off x="457200" y="2969246"/>
            <a:ext cx="3080906" cy="175432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dirty="0"/>
          </a:p>
          <a:p>
            <a:pPr algn="ctr"/>
            <a:r>
              <a:rPr lang="en-US" b="1" dirty="0"/>
              <a:t>Main program</a:t>
            </a:r>
          </a:p>
          <a:p>
            <a:pPr algn="ctr"/>
            <a:r>
              <a:rPr lang="en-US" dirty="0"/>
              <a:t>Receives user input, reads from the database, and tells the graph what to display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0C8977D-D570-0241-BC8D-1B16B03540AB}"/>
              </a:ext>
            </a:extLst>
          </p:cNvPr>
          <p:cNvCxnSpPr>
            <a:cxnSpLocks/>
          </p:cNvCxnSpPr>
          <p:nvPr/>
        </p:nvCxnSpPr>
        <p:spPr>
          <a:xfrm>
            <a:off x="3538106" y="3488490"/>
            <a:ext cx="2156113" cy="1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DC7EBD1-5D38-414F-8F77-9AFFC06EF2D6}"/>
              </a:ext>
            </a:extLst>
          </p:cNvPr>
          <p:cNvCxnSpPr>
            <a:cxnSpLocks/>
          </p:cNvCxnSpPr>
          <p:nvPr/>
        </p:nvCxnSpPr>
        <p:spPr>
          <a:xfrm>
            <a:off x="3538107" y="3842704"/>
            <a:ext cx="2156113" cy="1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CBB8257-DA2E-6E46-AB58-5950AB496377}"/>
              </a:ext>
            </a:extLst>
          </p:cNvPr>
          <p:cNvSpPr txBox="1"/>
          <p:nvPr/>
        </p:nvSpPr>
        <p:spPr>
          <a:xfrm>
            <a:off x="3483988" y="3078885"/>
            <a:ext cx="226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Asks for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s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EED42F-B2B0-D24C-BB0D-C3EE5054E79C}"/>
              </a:ext>
            </a:extLst>
          </p:cNvPr>
          <p:cNvSpPr txBox="1"/>
          <p:nvPr/>
        </p:nvSpPr>
        <p:spPr>
          <a:xfrm>
            <a:off x="3483988" y="3879104"/>
            <a:ext cx="226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Returns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s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5D4F29-FCA8-A746-A226-41EFDB5D247A}"/>
              </a:ext>
            </a:extLst>
          </p:cNvPr>
          <p:cNvSpPr txBox="1"/>
          <p:nvPr/>
        </p:nvSpPr>
        <p:spPr>
          <a:xfrm>
            <a:off x="2944522" y="1582882"/>
            <a:ext cx="5298933" cy="92333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BiasBarsGraph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dirty="0"/>
          </a:p>
          <a:p>
            <a:pPr algn="ctr"/>
            <a:r>
              <a:rPr lang="en-US" dirty="0"/>
              <a:t>Graphs the currently selected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dirty="0"/>
              <a:t>, if any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1A5F766-FBC7-ED41-A40C-4404799E41E8}"/>
              </a:ext>
            </a:extLst>
          </p:cNvPr>
          <p:cNvCxnSpPr>
            <a:cxnSpLocks/>
            <a:stCxn id="27" idx="1"/>
            <a:endCxn id="17" idx="0"/>
          </p:cNvCxnSpPr>
          <p:nvPr/>
        </p:nvCxnSpPr>
        <p:spPr>
          <a:xfrm flipH="1">
            <a:off x="1997653" y="2044547"/>
            <a:ext cx="946869" cy="924699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B675C46-D442-EA41-B284-BE38FDD593AE}"/>
              </a:ext>
            </a:extLst>
          </p:cNvPr>
          <p:cNvSpPr txBox="1"/>
          <p:nvPr/>
        </p:nvSpPr>
        <p:spPr>
          <a:xfrm>
            <a:off x="556349" y="1810848"/>
            <a:ext cx="18937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Hands over the 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that needs to be graphed</a:t>
            </a:r>
          </a:p>
        </p:txBody>
      </p:sp>
    </p:spTree>
    <p:extLst>
      <p:ext uri="{BB962C8B-B14F-4D97-AF65-F5344CB8AC3E}">
        <p14:creationId xmlns:p14="http://schemas.microsoft.com/office/powerpoint/2010/main" val="3205966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/>
              <a:t>BiasBars.java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the interactors and overall program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BiasBarsEntry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information about a single descriptor and its frequencies for each gender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BiasBarsDatabase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keeps track of all entries and looks up info by descriptor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BiasBarsGraph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subclass that displays bar graphs for descriptors specified by the user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629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BiasBars.java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the interactors and overall program</a:t>
            </a:r>
          </a:p>
          <a:p>
            <a:r>
              <a:rPr lang="en-US" sz="2800" b="1" dirty="0" err="1"/>
              <a:t>BiasBarsEntry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information about a single descriptor and its frequencies for each gender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BiasBarsDatabase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keeps track of all entries and looks up info by descriptor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BiasBarsGraph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subclass that displays bar graphs for descriptors specified by the user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656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BiasBarsEntry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Responsible for storing the data about </a:t>
            </a:r>
            <a:r>
              <a:rPr lang="en-US" sz="2800" b="1" dirty="0"/>
              <a:t>one name/line</a:t>
            </a:r>
            <a:r>
              <a:rPr lang="en-US" sz="2800" dirty="0"/>
              <a:t> in the text file -&gt; name and ranks. (Hint: use a Scanner!)</a:t>
            </a:r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What instance variables does a </a:t>
            </a:r>
            <a:r>
              <a:rPr lang="en-US" sz="2800" dirty="0" err="1"/>
              <a:t>BiasBarsEntry</a:t>
            </a:r>
            <a:r>
              <a:rPr lang="en-US" sz="2800" dirty="0"/>
              <a:t> need?</a:t>
            </a:r>
          </a:p>
          <a:p>
            <a:r>
              <a:rPr lang="en-US" sz="2800" dirty="0"/>
              <a:t>Implement the following methods: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BiasBarsEntry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dataLine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getDescriptor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b="1" dirty="0" err="1">
                <a:latin typeface="Consolas" charset="0"/>
                <a:ea typeface="Consolas" charset="0"/>
                <a:cs typeface="Consolas" charset="0"/>
              </a:rPr>
              <a:t>ArrayList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&lt;Integer&gt;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getFrequencies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2600" b="1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getMaxFrequency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toString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</p:txBody>
      </p:sp>
      <p:sp>
        <p:nvSpPr>
          <p:cNvPr id="6" name="Text Box 1">
            <a:extLst>
              <a:ext uri="{FF2B5EF4-FFF2-40B4-BE49-F238E27FC236}">
                <a16:creationId xmlns:a16="http://schemas.microsoft.com/office/drawing/2014/main" id="{0A14CCC2-B58A-2241-BADC-4388FA846DF5}"/>
              </a:ext>
            </a:extLst>
          </p:cNvPr>
          <p:cNvSpPr txBox="1"/>
          <p:nvPr/>
        </p:nvSpPr>
        <p:spPr>
          <a:xfrm>
            <a:off x="336015" y="2512028"/>
            <a:ext cx="8240616" cy="385407"/>
          </a:xfrm>
          <a:prstGeom prst="rect">
            <a:avLst/>
          </a:prstGeom>
          <a:solidFill>
            <a:schemeClr val="lt1"/>
          </a:solidFill>
          <a:ln w="12700">
            <a:solidFill>
              <a:prstClr val="black"/>
            </a:solidFill>
          </a:ln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ffectLst/>
                <a:latin typeface="Courier New" panose="02070309020205020404" pitchFamily="49" charset="0"/>
                <a:ea typeface="Courier New" panose="02070309020205020404" pitchFamily="49" charset="0"/>
                <a:cs typeface="Times New Roman" panose="02020603050405020304" pitchFamily="18" charset="0"/>
              </a:rPr>
              <a:t>nice W 2031 10179 1077 3338 2311 M 4606 2926 3274 9603 2682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01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BiasBars.java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the interactors and overall program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BiasBarsEntry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information about a single descriptor and its frequencies for each gender</a:t>
            </a:r>
          </a:p>
          <a:p>
            <a:r>
              <a:rPr lang="en-US" sz="2800" b="1" dirty="0" err="1"/>
              <a:t>BiasBarsDatabase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keeps track of all entries and looks up info by descriptor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BiasBarsGraph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subclass that displays bar graphs for descriptors specified by the user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5981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Responsible for reading in the text file and creating/storing </a:t>
            </a:r>
            <a:r>
              <a:rPr lang="en-US" sz="2800" dirty="0" err="1"/>
              <a:t>BiasBarsEntry</a:t>
            </a:r>
            <a:r>
              <a:rPr lang="en-US" sz="2800" dirty="0"/>
              <a:t> objects.</a:t>
            </a:r>
          </a:p>
          <a:p>
            <a:r>
              <a:rPr lang="en-US" sz="2800" dirty="0"/>
              <a:t>Needs to be able to find entries </a:t>
            </a:r>
            <a:r>
              <a:rPr lang="en-US" sz="2800" b="1" dirty="0"/>
              <a:t>given their descriptor</a:t>
            </a:r>
            <a:r>
              <a:rPr lang="en-US" sz="2800" dirty="0"/>
              <a:t> (case insensitive!). What data structure might be useful here?</a:t>
            </a:r>
          </a:p>
        </p:txBody>
      </p:sp>
    </p:spTree>
    <p:extLst>
      <p:ext uri="{BB962C8B-B14F-4D97-AF65-F5344CB8AC3E}">
        <p14:creationId xmlns:p14="http://schemas.microsoft.com/office/powerpoint/2010/main" val="2753656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import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java.io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.*;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import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java.util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.*;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BiasBarsDatabase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implements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BiasBarsConstants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{		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  public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BiasBarsDatabase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filename) {	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// TODO: fill this in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	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	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 err="1">
                <a:latin typeface="Consolas" charset="0"/>
                <a:ea typeface="Consolas" charset="0"/>
                <a:cs typeface="Consolas" charset="0"/>
              </a:rPr>
              <a:t>BiasBarsEntry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findEntry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descriptor) {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    // TODO: implement this method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null;</a:t>
            </a:r>
            <a:endParaRPr lang="en-US" sz="19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43814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BiasBars.java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the interactors and overall program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BiasBarsEntry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information about a single descriptor and its frequencies for each gender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BiasBarsDatabase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keeps track of all entries and looks up info by descriptor</a:t>
            </a:r>
          </a:p>
          <a:p>
            <a:r>
              <a:rPr lang="en-US" sz="2800" b="1" dirty="0" err="1"/>
              <a:t>BiasBarsGraph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a </a:t>
            </a:r>
            <a:r>
              <a:rPr lang="en-US" sz="2800" dirty="0" err="1"/>
              <a:t>GCanvas</a:t>
            </a:r>
            <a:r>
              <a:rPr lang="en-US" sz="2800" dirty="0"/>
              <a:t> subclass that displays bar graphs for descriptors specified by the user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83223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 subclass of </a:t>
            </a:r>
            <a:r>
              <a:rPr lang="en-US" sz="2800" b="1" dirty="0" err="1"/>
              <a:t>GCanvas</a:t>
            </a:r>
            <a:r>
              <a:rPr lang="en-US" sz="2800" dirty="0"/>
              <a:t> that handles all the graph drawing (similar to </a:t>
            </a:r>
            <a:r>
              <a:rPr lang="en-US" sz="2800" b="1" dirty="0" err="1"/>
              <a:t>FishTank.java</a:t>
            </a:r>
            <a:r>
              <a:rPr lang="en-US" sz="2800" dirty="0"/>
              <a:t> in our </a:t>
            </a:r>
            <a:r>
              <a:rPr lang="en-US" sz="2800" b="1" dirty="0"/>
              <a:t>Aquarium</a:t>
            </a:r>
            <a:r>
              <a:rPr lang="en-US" sz="2800" dirty="0"/>
              <a:t> program)</a:t>
            </a:r>
          </a:p>
          <a:p>
            <a:r>
              <a:rPr lang="en-US" sz="2800" dirty="0"/>
              <a:t>Two bars for each comment source: one for women (left) and one for men (right)</a:t>
            </a:r>
          </a:p>
          <a:p>
            <a:r>
              <a:rPr lang="en-US" sz="2800" dirty="0"/>
              <a:t>Setting up axes requires lots of math, but don’t stress about details until basic functionality is done</a:t>
            </a:r>
          </a:p>
          <a:p>
            <a:r>
              <a:rPr lang="en-US" sz="2800" i="1" dirty="0"/>
              <a:t>Tip</a:t>
            </a:r>
            <a:r>
              <a:rPr lang="en-US" sz="2800" dirty="0"/>
              <a:t>: use the output comparison tool for the finishing touches!</a:t>
            </a:r>
          </a:p>
        </p:txBody>
      </p:sp>
    </p:spTree>
    <p:extLst>
      <p:ext uri="{BB962C8B-B14F-4D97-AF65-F5344CB8AC3E}">
        <p14:creationId xmlns:p14="http://schemas.microsoft.com/office/powerpoint/2010/main" val="2304086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Feel comfortable writing graphical and/or animated programs with multiple classes</a:t>
            </a:r>
          </a:p>
        </p:txBody>
      </p:sp>
    </p:spTree>
    <p:extLst>
      <p:ext uri="{BB962C8B-B14F-4D97-AF65-F5344CB8AC3E}">
        <p14:creationId xmlns:p14="http://schemas.microsoft.com/office/powerpoint/2010/main" val="215408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endParaRPr lang="en-US" dirty="0"/>
          </a:p>
        </p:txBody>
      </p:sp>
      <p:pic>
        <p:nvPicPr>
          <p:cNvPr id="9" name="image7.png">
            <a:extLst>
              <a:ext uri="{FF2B5EF4-FFF2-40B4-BE49-F238E27FC236}">
                <a16:creationId xmlns:a16="http://schemas.microsoft.com/office/drawing/2014/main" id="{B1AE3E3C-7597-2342-BB67-08E750E5EDF8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221365" y="1425286"/>
            <a:ext cx="6701270" cy="4975514"/>
          </a:xfrm>
          <a:prstGeom prst="rect">
            <a:avLst/>
          </a:prstGeom>
          <a:ln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E01F4F-21AC-A94E-8253-A0A91B93A385}"/>
              </a:ext>
            </a:extLst>
          </p:cNvPr>
          <p:cNvSpPr txBox="1"/>
          <p:nvPr/>
        </p:nvSpPr>
        <p:spPr>
          <a:xfrm>
            <a:off x="3484418" y="3451378"/>
            <a:ext cx="2175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Diagram not to scale! And you will have more tick marks</a:t>
            </a:r>
          </a:p>
        </p:txBody>
      </p:sp>
    </p:spTree>
    <p:extLst>
      <p:ext uri="{BB962C8B-B14F-4D97-AF65-F5344CB8AC3E}">
        <p14:creationId xmlns:p14="http://schemas.microsoft.com/office/powerpoint/2010/main" val="24492490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r>
              <a:rPr lang="en-US" dirty="0"/>
              <a:t>: Resizing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7"/>
          <a:stretch/>
        </p:blipFill>
        <p:spPr>
          <a:xfrm>
            <a:off x="152400" y="2743200"/>
            <a:ext cx="8839200" cy="2198547"/>
          </a:xfrm>
        </p:spPr>
      </p:pic>
    </p:spTree>
    <p:extLst>
      <p:ext uri="{BB962C8B-B14F-4D97-AF65-F5344CB8AC3E}">
        <p14:creationId xmlns:p14="http://schemas.microsoft.com/office/powerpoint/2010/main" val="16480398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r>
              <a:rPr lang="en-US" dirty="0"/>
              <a:t>: Resizing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time the window resizes, update() is called.</a:t>
            </a:r>
          </a:p>
          <a:p>
            <a:r>
              <a:rPr lang="en-US" dirty="0"/>
              <a:t>Therefore, update() </a:t>
            </a:r>
            <a:r>
              <a:rPr lang="en-US" i="1" dirty="0"/>
              <a:t>must</a:t>
            </a:r>
            <a:r>
              <a:rPr lang="en-US" dirty="0"/>
              <a:t> clear and redraw the whole graph.</a:t>
            </a:r>
          </a:p>
          <a:p>
            <a:r>
              <a:rPr lang="en-US" dirty="0"/>
              <a:t>This means the graph must keep track of the entry currently graphed so it can redraw the bars whenever it needs to.</a:t>
            </a:r>
          </a:p>
          <a:p>
            <a:r>
              <a:rPr lang="en-US" dirty="0"/>
              <a:t>Other required methods: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clear()</a:t>
            </a:r>
          </a:p>
          <a:p>
            <a:pPr lvl="1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addEntry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BiasBarsEntry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entry)</a:t>
            </a:r>
          </a:p>
          <a:p>
            <a:r>
              <a:rPr lang="en-US" dirty="0"/>
              <a:t>These methods do NOT actually alter the graphics. You must call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update()</a:t>
            </a:r>
            <a:r>
              <a:rPr lang="en-US" dirty="0"/>
              <a:t> to do that, since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update()</a:t>
            </a:r>
            <a:r>
              <a:rPr lang="en-US" dirty="0"/>
              <a:t> must do all the drawing.</a:t>
            </a:r>
          </a:p>
          <a:p>
            <a:pPr lvl="1"/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1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Interactors and </a:t>
            </a:r>
            <a:r>
              <a:rPr lang="en-US" sz="3600" dirty="0" err="1"/>
              <a:t>GCanvas</a:t>
            </a:r>
            <a:endParaRPr lang="en-US" sz="3600" dirty="0"/>
          </a:p>
          <a:p>
            <a:r>
              <a:rPr lang="en-US" sz="3600" dirty="0"/>
              <a:t>Practice: Aquarium</a:t>
            </a:r>
          </a:p>
          <a:p>
            <a:r>
              <a:rPr lang="en-US" sz="3600" dirty="0" err="1"/>
              <a:t>BiasBars</a:t>
            </a:r>
            <a:endParaRPr lang="en-US" sz="3600" dirty="0"/>
          </a:p>
          <a:p>
            <a:endParaRPr lang="en-US" sz="3600" dirty="0"/>
          </a:p>
          <a:p>
            <a:pPr marL="0" indent="0">
              <a:buNone/>
            </a:pPr>
            <a:r>
              <a:rPr lang="en-US" sz="3600" b="1" dirty="0"/>
              <a:t>Next time: </a:t>
            </a:r>
            <a:r>
              <a:rPr lang="en-US" sz="3600" dirty="0"/>
              <a:t>Life After CS106A, Part 1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30601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Interactors and </a:t>
            </a:r>
            <a:r>
              <a:rPr lang="en-US" sz="3600" dirty="0" err="1"/>
              <a:t>GCanvas</a:t>
            </a:r>
            <a:endParaRPr lang="en-US" sz="3600" dirty="0"/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Practice: Aquarium</a:t>
            </a:r>
          </a:p>
          <a:p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BiasBars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01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Interactors</a:t>
            </a:r>
          </a:p>
        </p:txBody>
      </p:sp>
      <p:pic>
        <p:nvPicPr>
          <p:cNvPr id="1631235" name="Picture 3" descr="compon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610600" cy="558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126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Window Regions</a:t>
            </a:r>
          </a:p>
        </p:txBody>
      </p:sp>
      <p:sp>
        <p:nvSpPr>
          <p:cNvPr id="1638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In graphics or console programs, the window is divided into five regions:</a:t>
            </a:r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r>
              <a:rPr lang="en-US" altLang="x-none" dirty="0"/>
              <a:t>The </a:t>
            </a:r>
            <a:r>
              <a:rPr lang="en-US" altLang="x-none" b="1" dirty="0"/>
              <a:t>CENTER</a:t>
            </a:r>
            <a:r>
              <a:rPr lang="en-US" altLang="x-none" dirty="0"/>
              <a:t> region is typically where the action happens.</a:t>
            </a:r>
          </a:p>
          <a:p>
            <a:pPr lvl="1"/>
            <a:r>
              <a:rPr lang="en-US" altLang="x-none" b="1" dirty="0" err="1"/>
              <a:t>ConsoleProgram</a:t>
            </a:r>
            <a:r>
              <a:rPr lang="en-US" altLang="x-none" dirty="0"/>
              <a:t> adds a console there</a:t>
            </a:r>
          </a:p>
          <a:p>
            <a:pPr lvl="1"/>
            <a:r>
              <a:rPr lang="en-US" altLang="x-none" b="1" dirty="0" err="1"/>
              <a:t>GraphicsProgram</a:t>
            </a:r>
            <a:r>
              <a:rPr lang="en-US" altLang="x-none" dirty="0"/>
              <a:t> puts a </a:t>
            </a:r>
            <a:r>
              <a:rPr lang="en-US" altLang="x-none" b="1" dirty="0" err="1"/>
              <a:t>GCanvas</a:t>
            </a:r>
            <a:r>
              <a:rPr lang="en-US" altLang="x-none" dirty="0"/>
              <a:t> there</a:t>
            </a:r>
          </a:p>
          <a:p>
            <a:pPr marL="230188" lvl="1" indent="-230188">
              <a:buFontTx/>
              <a:buChar char="•"/>
            </a:pPr>
            <a:r>
              <a:rPr lang="en-US" altLang="x-none" dirty="0"/>
              <a:t>Other regions are visible only if you add an interactor to them using </a:t>
            </a:r>
            <a:r>
              <a:rPr lang="en-US" altLang="x-none" dirty="0">
                <a:latin typeface="Consolas" charset="0"/>
              </a:rPr>
              <a:t>add(</a:t>
            </a:r>
            <a:r>
              <a:rPr lang="en-US" altLang="x-none" b="1" i="1" dirty="0">
                <a:latin typeface="Consolas" charset="0"/>
              </a:rPr>
              <a:t>component</a:t>
            </a:r>
            <a:r>
              <a:rPr lang="en-US" altLang="x-none" dirty="0">
                <a:latin typeface="Consolas" charset="0"/>
              </a:rPr>
              <a:t>, </a:t>
            </a:r>
            <a:r>
              <a:rPr lang="en-US" altLang="x-none" b="1" i="1" dirty="0">
                <a:latin typeface="Consolas" charset="0"/>
              </a:rPr>
              <a:t>REGION</a:t>
            </a:r>
            <a:r>
              <a:rPr lang="en-US" altLang="x-none" dirty="0">
                <a:latin typeface="Consolas" charset="0"/>
              </a:rPr>
              <a:t>);</a:t>
            </a:r>
          </a:p>
          <a:p>
            <a:r>
              <a:rPr lang="en-US" altLang="x-none" dirty="0"/>
              <a:t>Interactors are automatically centered within each region.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906" y="2030696"/>
            <a:ext cx="4010210" cy="184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0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JButton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415" y="1657389"/>
            <a:ext cx="3733800" cy="4396248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3764984" y="5184891"/>
            <a:ext cx="160466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245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JLabel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JLabel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label = </a:t>
            </a:r>
            <a:r>
              <a:rPr lang="en-US" sz="2800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JLabel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"Hello, world!"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add(label, SOUTH);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0" y="3193586"/>
            <a:ext cx="4546600" cy="3848100"/>
          </a:xfrm>
          <a:prstGeom prst="rect">
            <a:avLst/>
          </a:prstGeom>
        </p:spPr>
      </p:pic>
      <p:sp>
        <p:nvSpPr>
          <p:cNvPr id="6" name="Freeform 5"/>
          <p:cNvSpPr/>
          <p:nvPr/>
        </p:nvSpPr>
        <p:spPr>
          <a:xfrm>
            <a:off x="3769669" y="5285252"/>
            <a:ext cx="160466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8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750" y="2798336"/>
            <a:ext cx="4508500" cy="4660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JTextField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JTextField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field = </a:t>
            </a:r>
            <a:r>
              <a:rPr lang="en-US" sz="2800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JTextField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(10);</a:t>
            </a:r>
          </a:p>
          <a:p>
            <a:pPr marL="0" indent="0">
              <a:buNone/>
            </a:pP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add(field, SOUTH);</a:t>
            </a:r>
          </a:p>
        </p:txBody>
      </p:sp>
      <p:sp>
        <p:nvSpPr>
          <p:cNvPr id="6" name="Freeform 5"/>
          <p:cNvSpPr/>
          <p:nvPr/>
        </p:nvSpPr>
        <p:spPr>
          <a:xfrm>
            <a:off x="3301318" y="5653242"/>
            <a:ext cx="255307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54916"/>
      </p:ext>
    </p:extLst>
  </p:cSld>
  <p:clrMapOvr>
    <a:masterClrMapping/>
  </p:clrMapOvr>
</p:sld>
</file>

<file path=ppt/theme/theme1.xml><?xml version="1.0" encoding="utf-8"?>
<a:theme xmlns:a="http://schemas.openxmlformats.org/drawingml/2006/main" name="DarkRedTo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arkRedTop" id="{ED291D7B-52D5-7F4D-8D0F-478BBECA120D}" vid="{49A1DCBC-0F56-6B46-960A-7A45F67CC7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DarkRedTop</Template>
  <TotalTime>13520</TotalTime>
  <Words>1185</Words>
  <Application>Microsoft Macintosh PowerPoint</Application>
  <PresentationFormat>On-screen Show (4:3)</PresentationFormat>
  <Paragraphs>233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Andale Mono</vt:lpstr>
      <vt:lpstr>Arial</vt:lpstr>
      <vt:lpstr>Calibri</vt:lpstr>
      <vt:lpstr>Consolas</vt:lpstr>
      <vt:lpstr>Courier New</vt:lpstr>
      <vt:lpstr>Tahoma</vt:lpstr>
      <vt:lpstr>Times New Roman</vt:lpstr>
      <vt:lpstr>Verdana</vt:lpstr>
      <vt:lpstr>DarkRedTop</vt:lpstr>
      <vt:lpstr>CS 106A, Lecture 24 GCanvas and BiasBars</vt:lpstr>
      <vt:lpstr>Plan for today</vt:lpstr>
      <vt:lpstr>Learning Goals</vt:lpstr>
      <vt:lpstr>Plan for today</vt:lpstr>
      <vt:lpstr>Interactors</vt:lpstr>
      <vt:lpstr>Window Regions</vt:lpstr>
      <vt:lpstr>JButton</vt:lpstr>
      <vt:lpstr>JLabel</vt:lpstr>
      <vt:lpstr>JTextField</vt:lpstr>
      <vt:lpstr>Responding To User Inputs</vt:lpstr>
      <vt:lpstr>ActionEvent</vt:lpstr>
      <vt:lpstr>Extending GCanvas</vt:lpstr>
      <vt:lpstr>Extending GCanvas</vt:lpstr>
      <vt:lpstr>Extending GCanvas</vt:lpstr>
      <vt:lpstr>The init method</vt:lpstr>
      <vt:lpstr>Plan for today</vt:lpstr>
      <vt:lpstr>Practice: Aquarium</vt:lpstr>
      <vt:lpstr>Plan for today</vt:lpstr>
      <vt:lpstr>BiasBars</vt:lpstr>
      <vt:lpstr>BiasBars Structure</vt:lpstr>
      <vt:lpstr>BiasBars Structure</vt:lpstr>
      <vt:lpstr>BiasBars Structure</vt:lpstr>
      <vt:lpstr>BiasBars Structure</vt:lpstr>
      <vt:lpstr>BiasBarsEntry</vt:lpstr>
      <vt:lpstr>BiasBars Structure</vt:lpstr>
      <vt:lpstr>BiasBarsDatabase</vt:lpstr>
      <vt:lpstr>BiasBarsDatabase</vt:lpstr>
      <vt:lpstr>BiasBars Structure</vt:lpstr>
      <vt:lpstr>BiasBarsGraph</vt:lpstr>
      <vt:lpstr>BiasBarsGraph</vt:lpstr>
      <vt:lpstr>BiasBarsGraph: Resizing</vt:lpstr>
      <vt:lpstr>BiasBarsGraph: Resizing</vt:lpstr>
      <vt:lpstr>Recap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Troccoli</dc:creator>
  <cp:lastModifiedBy>Colin Kincaid</cp:lastModifiedBy>
  <cp:revision>770</cp:revision>
  <cp:lastPrinted>2017-08-08T08:08:48Z</cp:lastPrinted>
  <dcterms:created xsi:type="dcterms:W3CDTF">2017-04-27T05:20:22Z</dcterms:created>
  <dcterms:modified xsi:type="dcterms:W3CDTF">2018-08-07T18:19:51Z</dcterms:modified>
</cp:coreProperties>
</file>

<file path=docProps/thumbnail.jpeg>
</file>